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5C2D38-3B7E-42AD-A59F-DE1DDE98604D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646022-EFA9-40D2-A50E-7D98FAE33305}">
      <dgm:prSet phldrT="[Text]" custT="1"/>
      <dgm:spPr/>
      <dgm:t>
        <a:bodyPr/>
        <a:lstStyle/>
        <a:p>
          <a:r>
            <a:rPr lang="en-US" sz="1000" dirty="0" smtClean="0"/>
            <a:t>Quadrant 3</a:t>
          </a:r>
        </a:p>
        <a:p>
          <a:r>
            <a:rPr lang="en-US" sz="1000" dirty="0" smtClean="0">
              <a:solidFill>
                <a:schemeClr val="bg1"/>
              </a:solidFill>
            </a:rPr>
            <a:t>Piaget/Sternberg/Gardner (cognitive)</a:t>
          </a:r>
        </a:p>
        <a:p>
          <a:r>
            <a:rPr lang="en-US" sz="1000" dirty="0" smtClean="0">
              <a:solidFill>
                <a:schemeClr val="bg1"/>
              </a:solidFill>
            </a:rPr>
            <a:t>Maslow- (humanistic)</a:t>
          </a:r>
        </a:p>
        <a:p>
          <a:r>
            <a:rPr lang="en-US" sz="1000" dirty="0" err="1" smtClean="0">
              <a:solidFill>
                <a:schemeClr val="bg1"/>
              </a:solidFill>
            </a:rPr>
            <a:t>Glasser</a:t>
          </a:r>
          <a:r>
            <a:rPr lang="en-US" sz="1000" dirty="0" smtClean="0">
              <a:solidFill>
                <a:schemeClr val="bg1"/>
              </a:solidFill>
            </a:rPr>
            <a:t> -(constructivist)</a:t>
          </a:r>
        </a:p>
        <a:p>
          <a:r>
            <a:rPr lang="en-US" sz="1000" dirty="0" smtClean="0"/>
            <a:t>Sees the learner as constructing meaning through interactions with the environment</a:t>
          </a:r>
        </a:p>
        <a:p>
          <a:endParaRPr lang="en-US" sz="1200" dirty="0"/>
        </a:p>
      </dgm:t>
    </dgm:pt>
    <dgm:pt modelId="{316CAC30-D5CE-42F0-8B31-318C1C15B33A}" type="parTrans" cxnId="{2330E096-D033-4C93-9AF2-B31A024239C4}">
      <dgm:prSet/>
      <dgm:spPr/>
      <dgm:t>
        <a:bodyPr/>
        <a:lstStyle/>
        <a:p>
          <a:endParaRPr lang="en-US"/>
        </a:p>
      </dgm:t>
    </dgm:pt>
    <dgm:pt modelId="{DD52333B-347C-4CC6-8810-1B699BFFBD5A}" type="sibTrans" cxnId="{2330E096-D033-4C93-9AF2-B31A024239C4}">
      <dgm:prSet/>
      <dgm:spPr/>
      <dgm:t>
        <a:bodyPr/>
        <a:lstStyle/>
        <a:p>
          <a:endParaRPr lang="en-US"/>
        </a:p>
      </dgm:t>
    </dgm:pt>
    <dgm:pt modelId="{78B8BB5E-6FA6-4D5C-8D90-4F5630D66E75}">
      <dgm:prSet phldrT="[Text]" custT="1"/>
      <dgm:spPr/>
      <dgm:t>
        <a:bodyPr/>
        <a:lstStyle/>
        <a:p>
          <a:endParaRPr lang="en-US" sz="1000" dirty="0" smtClean="0">
            <a:solidFill>
              <a:schemeClr val="bg1"/>
            </a:solidFill>
          </a:endParaRPr>
        </a:p>
        <a:p>
          <a:endParaRPr lang="en-US" sz="1000" dirty="0" smtClean="0">
            <a:solidFill>
              <a:schemeClr val="bg1"/>
            </a:solidFill>
          </a:endParaRPr>
        </a:p>
        <a:p>
          <a:endParaRPr lang="en-US" sz="1000" dirty="0" smtClean="0">
            <a:solidFill>
              <a:schemeClr val="bg1"/>
            </a:solidFill>
          </a:endParaRPr>
        </a:p>
        <a:p>
          <a:endParaRPr lang="en-US" sz="1000" dirty="0" smtClean="0">
            <a:solidFill>
              <a:schemeClr val="bg1"/>
            </a:solidFill>
          </a:endParaRPr>
        </a:p>
        <a:p>
          <a:endParaRPr lang="en-US" sz="1000" dirty="0" smtClean="0">
            <a:solidFill>
              <a:schemeClr val="bg1"/>
            </a:solidFill>
          </a:endParaRPr>
        </a:p>
        <a:p>
          <a:endParaRPr lang="en-US" sz="1000" dirty="0" smtClean="0">
            <a:solidFill>
              <a:schemeClr val="bg1"/>
            </a:solidFill>
          </a:endParaRPr>
        </a:p>
        <a:p>
          <a:r>
            <a:rPr lang="en-US" sz="1000" dirty="0" smtClean="0"/>
            <a:t>Quadrant 1</a:t>
          </a:r>
        </a:p>
        <a:p>
          <a:r>
            <a:rPr lang="en-US" sz="1000" dirty="0" err="1" smtClean="0">
              <a:solidFill>
                <a:schemeClr val="bg1"/>
              </a:solidFill>
            </a:rPr>
            <a:t>Vygotsky</a:t>
          </a:r>
          <a:r>
            <a:rPr lang="en-US" sz="1000" dirty="0" smtClean="0">
              <a:solidFill>
                <a:schemeClr val="bg1"/>
              </a:solidFill>
            </a:rPr>
            <a:t> /</a:t>
          </a:r>
          <a:r>
            <a:rPr lang="en-US" sz="1000" dirty="0" err="1" smtClean="0">
              <a:solidFill>
                <a:schemeClr val="bg1"/>
              </a:solidFill>
            </a:rPr>
            <a:t>Brofenbrenner</a:t>
          </a:r>
          <a:r>
            <a:rPr lang="en-US" sz="1000" dirty="0" smtClean="0">
              <a:solidFill>
                <a:schemeClr val="bg1"/>
              </a:solidFill>
            </a:rPr>
            <a:t> (ecological</a:t>
          </a:r>
          <a:r>
            <a:rPr lang="en-US" sz="1200" dirty="0" smtClean="0">
              <a:solidFill>
                <a:schemeClr val="bg1"/>
              </a:solidFill>
            </a:rPr>
            <a:t>)</a:t>
          </a:r>
        </a:p>
        <a:p>
          <a:r>
            <a:rPr lang="en-US" sz="1000" dirty="0" smtClean="0">
              <a:solidFill>
                <a:schemeClr val="tx1"/>
              </a:solidFill>
            </a:rPr>
            <a:t>Sees the learner and the environment having a dual part to play in the construction of new learning</a:t>
          </a:r>
          <a:r>
            <a:rPr lang="en-US" sz="1200" dirty="0" smtClean="0">
              <a:solidFill>
                <a:schemeClr val="bg1"/>
              </a:solidFill>
            </a:rPr>
            <a:t>.</a:t>
          </a:r>
        </a:p>
        <a:p>
          <a:endParaRPr lang="en-US" sz="1200" dirty="0" smtClean="0">
            <a:solidFill>
              <a:schemeClr val="bg1"/>
            </a:solidFill>
          </a:endParaRPr>
        </a:p>
        <a:p>
          <a:endParaRPr lang="en-US" sz="1200" dirty="0" smtClean="0">
            <a:solidFill>
              <a:schemeClr val="bg1"/>
            </a:solidFill>
          </a:endParaRPr>
        </a:p>
        <a:p>
          <a:endParaRPr lang="en-US" sz="1200" dirty="0" smtClean="0"/>
        </a:p>
        <a:p>
          <a:endParaRPr lang="en-US" sz="1200" dirty="0" smtClean="0"/>
        </a:p>
        <a:p>
          <a:endParaRPr lang="en-US" sz="2000" dirty="0"/>
        </a:p>
      </dgm:t>
    </dgm:pt>
    <dgm:pt modelId="{5EF00C47-D333-4C56-8B37-4CC46AA9C0B7}" type="parTrans" cxnId="{4CDEB8FE-C48C-4F1B-8CD8-3B518977FC2E}">
      <dgm:prSet/>
      <dgm:spPr/>
      <dgm:t>
        <a:bodyPr/>
        <a:lstStyle/>
        <a:p>
          <a:endParaRPr lang="en-US"/>
        </a:p>
      </dgm:t>
    </dgm:pt>
    <dgm:pt modelId="{BAEB7CEB-5084-4BB5-9AF6-8EB2DDB8F6E0}" type="sibTrans" cxnId="{4CDEB8FE-C48C-4F1B-8CD8-3B518977FC2E}">
      <dgm:prSet/>
      <dgm:spPr/>
      <dgm:t>
        <a:bodyPr/>
        <a:lstStyle/>
        <a:p>
          <a:endParaRPr lang="en-US"/>
        </a:p>
      </dgm:t>
    </dgm:pt>
    <dgm:pt modelId="{4B3DDA1F-BEDE-41B4-8132-007F051F45D8}">
      <dgm:prSet phldrT="[Text]" custT="1"/>
      <dgm:spPr/>
      <dgm:t>
        <a:bodyPr/>
        <a:lstStyle/>
        <a:p>
          <a:r>
            <a:rPr lang="en-US" sz="1200" dirty="0" smtClean="0"/>
            <a:t>Quadrant 4</a:t>
          </a:r>
        </a:p>
        <a:p>
          <a:r>
            <a:rPr lang="en-US" sz="1000" dirty="0" err="1" smtClean="0">
              <a:solidFill>
                <a:schemeClr val="bg1"/>
              </a:solidFill>
            </a:rPr>
            <a:t>Gessell</a:t>
          </a:r>
          <a:r>
            <a:rPr lang="en-US" sz="1000" dirty="0" smtClean="0">
              <a:solidFill>
                <a:schemeClr val="bg1"/>
              </a:solidFill>
            </a:rPr>
            <a:t> (medical)</a:t>
          </a:r>
        </a:p>
        <a:p>
          <a:r>
            <a:rPr lang="en-US" sz="1000" dirty="0" smtClean="0">
              <a:solidFill>
                <a:schemeClr val="bg1"/>
              </a:solidFill>
            </a:rPr>
            <a:t>Learner goes through a predetermined set of development and learning stages based upon a </a:t>
          </a:r>
          <a:r>
            <a:rPr lang="en-US" sz="1000" dirty="0" err="1" smtClean="0">
              <a:solidFill>
                <a:schemeClr val="bg1"/>
              </a:solidFill>
            </a:rPr>
            <a:t>heriditary</a:t>
          </a:r>
          <a:r>
            <a:rPr lang="en-US" sz="1000" dirty="0" smtClean="0">
              <a:solidFill>
                <a:schemeClr val="bg1"/>
              </a:solidFill>
            </a:rPr>
            <a:t> </a:t>
          </a:r>
        </a:p>
        <a:p>
          <a:endParaRPr lang="en-US" sz="2000" dirty="0"/>
        </a:p>
      </dgm:t>
    </dgm:pt>
    <dgm:pt modelId="{DA390EA4-60BE-4077-8317-41086587F4E2}" type="parTrans" cxnId="{D6C42874-63C9-4E0E-821B-D9A4E6D142CC}">
      <dgm:prSet/>
      <dgm:spPr/>
      <dgm:t>
        <a:bodyPr/>
        <a:lstStyle/>
        <a:p>
          <a:endParaRPr lang="en-US"/>
        </a:p>
      </dgm:t>
    </dgm:pt>
    <dgm:pt modelId="{27782B48-AC4E-498B-957B-A686C1C47A17}" type="sibTrans" cxnId="{D6C42874-63C9-4E0E-821B-D9A4E6D142CC}">
      <dgm:prSet/>
      <dgm:spPr/>
      <dgm:t>
        <a:bodyPr/>
        <a:lstStyle/>
        <a:p>
          <a:endParaRPr lang="en-US"/>
        </a:p>
      </dgm:t>
    </dgm:pt>
    <dgm:pt modelId="{C1C0E8E3-7517-4A4F-B619-D4F819BDFA5E}">
      <dgm:prSet phldrT="[Text]" custT="1"/>
      <dgm:spPr/>
      <dgm:t>
        <a:bodyPr/>
        <a:lstStyle/>
        <a:p>
          <a:r>
            <a:rPr lang="en-US" sz="1000" dirty="0" smtClean="0"/>
            <a:t>Quadrant 2</a:t>
          </a:r>
        </a:p>
        <a:p>
          <a:r>
            <a:rPr lang="en-US" sz="1000" dirty="0" err="1" smtClean="0">
              <a:solidFill>
                <a:schemeClr val="bg1"/>
              </a:solidFill>
            </a:rPr>
            <a:t>Frued</a:t>
          </a:r>
          <a:r>
            <a:rPr lang="en-US" sz="1000" dirty="0" smtClean="0">
              <a:solidFill>
                <a:schemeClr val="bg1"/>
              </a:solidFill>
            </a:rPr>
            <a:t> /Piaget(Developmental)</a:t>
          </a:r>
        </a:p>
        <a:p>
          <a:r>
            <a:rPr lang="en-US" sz="1000" dirty="0" smtClean="0">
              <a:solidFill>
                <a:schemeClr val="tx1"/>
              </a:solidFill>
            </a:rPr>
            <a:t>Learner reacts to a controlling environment</a:t>
          </a:r>
        </a:p>
        <a:p>
          <a:r>
            <a:rPr lang="en-US" sz="1000" dirty="0" smtClean="0">
              <a:solidFill>
                <a:schemeClr val="bg1"/>
              </a:solidFill>
            </a:rPr>
            <a:t>Pavlov/Skinner (Behavioural)</a:t>
          </a:r>
        </a:p>
        <a:p>
          <a:r>
            <a:rPr lang="en-US" sz="1000" dirty="0" smtClean="0">
              <a:solidFill>
                <a:schemeClr val="tx1"/>
              </a:solidFill>
            </a:rPr>
            <a:t>Learner responds to conditioning or stimuli</a:t>
          </a:r>
        </a:p>
        <a:p>
          <a:endParaRPr lang="en-US" sz="2000" dirty="0"/>
        </a:p>
      </dgm:t>
    </dgm:pt>
    <dgm:pt modelId="{8FA5FF29-7201-4512-97BA-CCAA53A49525}" type="parTrans" cxnId="{F65AAB91-48B0-4DE0-9ADF-4AD7F5C4ACEF}">
      <dgm:prSet/>
      <dgm:spPr/>
      <dgm:t>
        <a:bodyPr/>
        <a:lstStyle/>
        <a:p>
          <a:endParaRPr lang="en-US"/>
        </a:p>
      </dgm:t>
    </dgm:pt>
    <dgm:pt modelId="{A54C7303-DB87-416B-969A-F76CFCB563EA}" type="sibTrans" cxnId="{F65AAB91-48B0-4DE0-9ADF-4AD7F5C4ACEF}">
      <dgm:prSet/>
      <dgm:spPr/>
      <dgm:t>
        <a:bodyPr/>
        <a:lstStyle/>
        <a:p>
          <a:endParaRPr lang="en-US"/>
        </a:p>
      </dgm:t>
    </dgm:pt>
    <dgm:pt modelId="{06AEB24C-190F-4B6F-A3F4-6E5F12697CAF}" type="pres">
      <dgm:prSet presAssocID="{375C2D38-3B7E-42AD-A59F-DE1DDE98604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7E007B-522E-4E9E-A301-E200A69BD349}" type="pres">
      <dgm:prSet presAssocID="{375C2D38-3B7E-42AD-A59F-DE1DDE98604D}" presName="axisShape" presStyleLbl="bgShp" presStyleIdx="0" presStyleCnt="1"/>
      <dgm:spPr/>
    </dgm:pt>
    <dgm:pt modelId="{11B4EEDD-BDBE-4FEC-B698-2A2AB015615F}" type="pres">
      <dgm:prSet presAssocID="{375C2D38-3B7E-42AD-A59F-DE1DDE98604D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C0B56-2197-4D2A-B53E-C12A85CD3F0B}" type="pres">
      <dgm:prSet presAssocID="{375C2D38-3B7E-42AD-A59F-DE1DDE98604D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155C7D-8457-4417-AF5B-67660E38833D}" type="pres">
      <dgm:prSet presAssocID="{375C2D38-3B7E-42AD-A59F-DE1DDE98604D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CBBCED-C6C0-433B-9B5B-7934082DABAF}" type="pres">
      <dgm:prSet presAssocID="{375C2D38-3B7E-42AD-A59F-DE1DDE98604D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30E096-D033-4C93-9AF2-B31A024239C4}" srcId="{375C2D38-3B7E-42AD-A59F-DE1DDE98604D}" destId="{CB646022-EFA9-40D2-A50E-7D98FAE33305}" srcOrd="0" destOrd="0" parTransId="{316CAC30-D5CE-42F0-8B31-318C1C15B33A}" sibTransId="{DD52333B-347C-4CC6-8810-1B699BFFBD5A}"/>
    <dgm:cxn modelId="{F65AAB91-48B0-4DE0-9ADF-4AD7F5C4ACEF}" srcId="{375C2D38-3B7E-42AD-A59F-DE1DDE98604D}" destId="{C1C0E8E3-7517-4A4F-B619-D4F819BDFA5E}" srcOrd="3" destOrd="0" parTransId="{8FA5FF29-7201-4512-97BA-CCAA53A49525}" sibTransId="{A54C7303-DB87-416B-969A-F76CFCB563EA}"/>
    <dgm:cxn modelId="{F033AF86-CCAC-49DD-A2B3-939C77C7EB0D}" type="presOf" srcId="{78B8BB5E-6FA6-4D5C-8D90-4F5630D66E75}" destId="{D01C0B56-2197-4D2A-B53E-C12A85CD3F0B}" srcOrd="0" destOrd="0" presId="urn:microsoft.com/office/officeart/2005/8/layout/matrix2"/>
    <dgm:cxn modelId="{D6C42874-63C9-4E0E-821B-D9A4E6D142CC}" srcId="{375C2D38-3B7E-42AD-A59F-DE1DDE98604D}" destId="{4B3DDA1F-BEDE-41B4-8132-007F051F45D8}" srcOrd="2" destOrd="0" parTransId="{DA390EA4-60BE-4077-8317-41086587F4E2}" sibTransId="{27782B48-AC4E-498B-957B-A686C1C47A17}"/>
    <dgm:cxn modelId="{FB800D7B-9DB6-4352-A0DA-37C74D50BC39}" type="presOf" srcId="{4B3DDA1F-BEDE-41B4-8132-007F051F45D8}" destId="{1B155C7D-8457-4417-AF5B-67660E38833D}" srcOrd="0" destOrd="0" presId="urn:microsoft.com/office/officeart/2005/8/layout/matrix2"/>
    <dgm:cxn modelId="{2ECA0EAC-8C68-4386-99F7-4D97D1F6DE6D}" type="presOf" srcId="{C1C0E8E3-7517-4A4F-B619-D4F819BDFA5E}" destId="{EACBBCED-C6C0-433B-9B5B-7934082DABAF}" srcOrd="0" destOrd="0" presId="urn:microsoft.com/office/officeart/2005/8/layout/matrix2"/>
    <dgm:cxn modelId="{55A7AAD5-F129-44DF-8CEB-16003CE0FF0D}" type="presOf" srcId="{CB646022-EFA9-40D2-A50E-7D98FAE33305}" destId="{11B4EEDD-BDBE-4FEC-B698-2A2AB015615F}" srcOrd="0" destOrd="0" presId="urn:microsoft.com/office/officeart/2005/8/layout/matrix2"/>
    <dgm:cxn modelId="{944E13FF-74B3-4F01-A5EF-A25831CF09A1}" type="presOf" srcId="{375C2D38-3B7E-42AD-A59F-DE1DDE98604D}" destId="{06AEB24C-190F-4B6F-A3F4-6E5F12697CAF}" srcOrd="0" destOrd="0" presId="urn:microsoft.com/office/officeart/2005/8/layout/matrix2"/>
    <dgm:cxn modelId="{4CDEB8FE-C48C-4F1B-8CD8-3B518977FC2E}" srcId="{375C2D38-3B7E-42AD-A59F-DE1DDE98604D}" destId="{78B8BB5E-6FA6-4D5C-8D90-4F5630D66E75}" srcOrd="1" destOrd="0" parTransId="{5EF00C47-D333-4C56-8B37-4CC46AA9C0B7}" sibTransId="{BAEB7CEB-5084-4BB5-9AF6-8EB2DDB8F6E0}"/>
    <dgm:cxn modelId="{85C7E37E-41B3-4519-8CEE-DB1D6F65BDD1}" type="presParOf" srcId="{06AEB24C-190F-4B6F-A3F4-6E5F12697CAF}" destId="{DA7E007B-522E-4E9E-A301-E200A69BD349}" srcOrd="0" destOrd="0" presId="urn:microsoft.com/office/officeart/2005/8/layout/matrix2"/>
    <dgm:cxn modelId="{6A686D73-10EC-4B68-8C1F-E6B2C1E7D000}" type="presParOf" srcId="{06AEB24C-190F-4B6F-A3F4-6E5F12697CAF}" destId="{11B4EEDD-BDBE-4FEC-B698-2A2AB015615F}" srcOrd="1" destOrd="0" presId="urn:microsoft.com/office/officeart/2005/8/layout/matrix2"/>
    <dgm:cxn modelId="{5E025EAA-4A07-43A2-850D-4A5B86CB9945}" type="presParOf" srcId="{06AEB24C-190F-4B6F-A3F4-6E5F12697CAF}" destId="{D01C0B56-2197-4D2A-B53E-C12A85CD3F0B}" srcOrd="2" destOrd="0" presId="urn:microsoft.com/office/officeart/2005/8/layout/matrix2"/>
    <dgm:cxn modelId="{29469657-F4A3-42E7-A276-03FE77D1CBB0}" type="presParOf" srcId="{06AEB24C-190F-4B6F-A3F4-6E5F12697CAF}" destId="{1B155C7D-8457-4417-AF5B-67660E38833D}" srcOrd="3" destOrd="0" presId="urn:microsoft.com/office/officeart/2005/8/layout/matrix2"/>
    <dgm:cxn modelId="{0E758389-211A-41C6-8014-D54D86E14BC4}" type="presParOf" srcId="{06AEB24C-190F-4B6F-A3F4-6E5F12697CAF}" destId="{EACBBCED-C6C0-433B-9B5B-7934082DABAF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5C2D38-3B7E-42AD-A59F-DE1DDE98604D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646022-EFA9-40D2-A50E-7D98FAE33305}">
      <dgm:prSet phldrT="[Text]" custT="1"/>
      <dgm:spPr/>
      <dgm:t>
        <a:bodyPr/>
        <a:lstStyle/>
        <a:p>
          <a:r>
            <a:rPr lang="en-US" sz="1000" dirty="0" smtClean="0"/>
            <a:t>Quadrant 3</a:t>
          </a:r>
        </a:p>
        <a:p>
          <a:r>
            <a:rPr lang="en-US" sz="1000" dirty="0" smtClean="0">
              <a:solidFill>
                <a:schemeClr val="bg1"/>
              </a:solidFill>
            </a:rPr>
            <a:t>View of the learner as having a particular disability in relation to the expectations</a:t>
          </a:r>
        </a:p>
        <a:p>
          <a:r>
            <a:rPr lang="en-US" sz="1000" b="1" dirty="0" smtClean="0">
              <a:solidFill>
                <a:schemeClr val="bg1"/>
              </a:solidFill>
            </a:rPr>
            <a:t>Problem- </a:t>
          </a:r>
          <a:r>
            <a:rPr lang="en-US" sz="1000" b="0" dirty="0" smtClean="0">
              <a:solidFill>
                <a:schemeClr val="bg1"/>
              </a:solidFill>
            </a:rPr>
            <a:t>s/he is </a:t>
          </a:r>
          <a:r>
            <a:rPr lang="en-US" sz="1000" b="0" u="sng" dirty="0" smtClean="0">
              <a:solidFill>
                <a:schemeClr val="bg1"/>
              </a:solidFill>
            </a:rPr>
            <a:t>choosing</a:t>
          </a:r>
          <a:r>
            <a:rPr lang="en-US" sz="1000" b="0" dirty="0" smtClean="0">
              <a:solidFill>
                <a:schemeClr val="bg1"/>
              </a:solidFill>
            </a:rPr>
            <a:t> to behave inattentively/impulsively etc</a:t>
          </a:r>
        </a:p>
        <a:p>
          <a:r>
            <a:rPr lang="en-US" sz="1000" b="1" dirty="0" smtClean="0">
              <a:solidFill>
                <a:schemeClr val="bg1"/>
              </a:solidFill>
            </a:rPr>
            <a:t>Solution- </a:t>
          </a:r>
          <a:r>
            <a:rPr lang="en-US" sz="1000" b="0" dirty="0" smtClean="0">
              <a:solidFill>
                <a:schemeClr val="bg1"/>
              </a:solidFill>
            </a:rPr>
            <a:t>s/he must change behaviour through self-monitoring </a:t>
          </a:r>
        </a:p>
        <a:p>
          <a:endParaRPr lang="en-US" sz="1000" b="0" dirty="0" smtClean="0"/>
        </a:p>
        <a:p>
          <a:endParaRPr lang="en-US" sz="1200" dirty="0"/>
        </a:p>
      </dgm:t>
    </dgm:pt>
    <dgm:pt modelId="{316CAC30-D5CE-42F0-8B31-318C1C15B33A}" type="parTrans" cxnId="{2330E096-D033-4C93-9AF2-B31A024239C4}">
      <dgm:prSet/>
      <dgm:spPr/>
      <dgm:t>
        <a:bodyPr/>
        <a:lstStyle/>
        <a:p>
          <a:endParaRPr lang="en-US"/>
        </a:p>
      </dgm:t>
    </dgm:pt>
    <dgm:pt modelId="{DD52333B-347C-4CC6-8810-1B699BFFBD5A}" type="sibTrans" cxnId="{2330E096-D033-4C93-9AF2-B31A024239C4}">
      <dgm:prSet/>
      <dgm:spPr/>
      <dgm:t>
        <a:bodyPr/>
        <a:lstStyle/>
        <a:p>
          <a:endParaRPr lang="en-US"/>
        </a:p>
      </dgm:t>
    </dgm:pt>
    <dgm:pt modelId="{78B8BB5E-6FA6-4D5C-8D90-4F5630D66E75}">
      <dgm:prSet phldrT="[Text]" custT="1"/>
      <dgm:spPr/>
      <dgm:t>
        <a:bodyPr/>
        <a:lstStyle/>
        <a:p>
          <a:endParaRPr lang="en-US" sz="1000" dirty="0" smtClean="0">
            <a:solidFill>
              <a:schemeClr val="bg1"/>
            </a:solidFill>
          </a:endParaRPr>
        </a:p>
        <a:p>
          <a:endParaRPr lang="en-US" sz="1000" dirty="0" smtClean="0">
            <a:solidFill>
              <a:schemeClr val="bg1"/>
            </a:solidFill>
          </a:endParaRPr>
        </a:p>
        <a:p>
          <a:endParaRPr lang="en-US" sz="1000" dirty="0" smtClean="0">
            <a:solidFill>
              <a:schemeClr val="bg1"/>
            </a:solidFill>
          </a:endParaRPr>
        </a:p>
        <a:p>
          <a:endParaRPr lang="en-US" sz="1000" dirty="0" smtClean="0">
            <a:solidFill>
              <a:schemeClr val="bg1"/>
            </a:solidFill>
          </a:endParaRPr>
        </a:p>
        <a:p>
          <a:endParaRPr lang="en-US" sz="1000" dirty="0" smtClean="0">
            <a:solidFill>
              <a:schemeClr val="bg1"/>
            </a:solidFill>
          </a:endParaRPr>
        </a:p>
        <a:p>
          <a:endParaRPr lang="en-US" sz="1000" dirty="0" smtClean="0">
            <a:solidFill>
              <a:schemeClr val="bg1"/>
            </a:solidFill>
          </a:endParaRPr>
        </a:p>
        <a:p>
          <a:r>
            <a:rPr lang="en-US" sz="1000" dirty="0" smtClean="0"/>
            <a:t>Quadrant 1</a:t>
          </a:r>
        </a:p>
        <a:p>
          <a:r>
            <a:rPr lang="en-US" sz="1000" dirty="0" smtClean="0">
              <a:solidFill>
                <a:schemeClr val="bg1"/>
              </a:solidFill>
            </a:rPr>
            <a:t>View of learner as having difficulty in relation to specific tasks</a:t>
          </a:r>
        </a:p>
        <a:p>
          <a:r>
            <a:rPr lang="en-US" sz="1000" b="1" dirty="0" smtClean="0">
              <a:solidFill>
                <a:schemeClr val="bg1"/>
              </a:solidFill>
            </a:rPr>
            <a:t>Problem-</a:t>
          </a:r>
          <a:r>
            <a:rPr lang="en-US" sz="1000" b="0" dirty="0" smtClean="0">
              <a:solidFill>
                <a:schemeClr val="bg1"/>
              </a:solidFill>
            </a:rPr>
            <a:t>interactions with the environment are overactive, inattentive/impulsive</a:t>
          </a:r>
        </a:p>
        <a:p>
          <a:r>
            <a:rPr lang="en-US" sz="1000" b="1" dirty="0" smtClean="0">
              <a:solidFill>
                <a:schemeClr val="bg1"/>
              </a:solidFill>
            </a:rPr>
            <a:t>Solution-</a:t>
          </a:r>
          <a:r>
            <a:rPr lang="en-US" sz="1000" b="0" dirty="0" smtClean="0">
              <a:solidFill>
                <a:schemeClr val="bg1"/>
              </a:solidFill>
            </a:rPr>
            <a:t>the dynamic between learner and environment must be modified.</a:t>
          </a:r>
        </a:p>
        <a:p>
          <a:endParaRPr lang="en-US" sz="1200" b="1" dirty="0" smtClean="0">
            <a:solidFill>
              <a:schemeClr val="bg1"/>
            </a:solidFill>
          </a:endParaRPr>
        </a:p>
        <a:p>
          <a:endParaRPr lang="en-US" sz="1200" dirty="0" smtClean="0">
            <a:solidFill>
              <a:schemeClr val="bg1"/>
            </a:solidFill>
          </a:endParaRPr>
        </a:p>
        <a:p>
          <a:endParaRPr lang="en-US" sz="1200" dirty="0" smtClean="0">
            <a:solidFill>
              <a:schemeClr val="bg1"/>
            </a:solidFill>
          </a:endParaRPr>
        </a:p>
        <a:p>
          <a:endParaRPr lang="en-US" sz="1200" dirty="0" smtClean="0"/>
        </a:p>
        <a:p>
          <a:endParaRPr lang="en-US" sz="1200" dirty="0" smtClean="0"/>
        </a:p>
        <a:p>
          <a:endParaRPr lang="en-US" sz="2000" dirty="0"/>
        </a:p>
      </dgm:t>
    </dgm:pt>
    <dgm:pt modelId="{5EF00C47-D333-4C56-8B37-4CC46AA9C0B7}" type="parTrans" cxnId="{4CDEB8FE-C48C-4F1B-8CD8-3B518977FC2E}">
      <dgm:prSet/>
      <dgm:spPr/>
      <dgm:t>
        <a:bodyPr/>
        <a:lstStyle/>
        <a:p>
          <a:endParaRPr lang="en-US"/>
        </a:p>
      </dgm:t>
    </dgm:pt>
    <dgm:pt modelId="{BAEB7CEB-5084-4BB5-9AF6-8EB2DDB8F6E0}" type="sibTrans" cxnId="{4CDEB8FE-C48C-4F1B-8CD8-3B518977FC2E}">
      <dgm:prSet/>
      <dgm:spPr/>
      <dgm:t>
        <a:bodyPr/>
        <a:lstStyle/>
        <a:p>
          <a:endParaRPr lang="en-US"/>
        </a:p>
      </dgm:t>
    </dgm:pt>
    <dgm:pt modelId="{4B3DDA1F-BEDE-41B4-8132-007F051F45D8}">
      <dgm:prSet phldrT="[Text]" custT="1"/>
      <dgm:spPr/>
      <dgm:t>
        <a:bodyPr/>
        <a:lstStyle/>
        <a:p>
          <a:r>
            <a:rPr lang="en-US" sz="1200" dirty="0" smtClean="0"/>
            <a:t>Quadrant 4</a:t>
          </a:r>
        </a:p>
        <a:p>
          <a:r>
            <a:rPr lang="en-US" sz="1000" dirty="0" smtClean="0">
              <a:solidFill>
                <a:schemeClr val="bg1"/>
              </a:solidFill>
            </a:rPr>
            <a:t>View of learner as having some disorder which is genetic.</a:t>
          </a:r>
        </a:p>
        <a:p>
          <a:r>
            <a:rPr lang="en-US" sz="1000" b="1" dirty="0" smtClean="0">
              <a:solidFill>
                <a:schemeClr val="bg1"/>
              </a:solidFill>
            </a:rPr>
            <a:t>Problem- </a:t>
          </a:r>
          <a:r>
            <a:rPr lang="en-US" sz="1000" b="0" dirty="0" smtClean="0">
              <a:solidFill>
                <a:schemeClr val="bg1"/>
              </a:solidFill>
            </a:rPr>
            <a:t>S/he has ADHD which makes him inattentive/impulsive etc</a:t>
          </a:r>
        </a:p>
        <a:p>
          <a:r>
            <a:rPr lang="en-US" sz="1000" b="1" dirty="0" smtClean="0">
              <a:solidFill>
                <a:schemeClr val="bg1"/>
              </a:solidFill>
            </a:rPr>
            <a:t>Solution- </a:t>
          </a:r>
          <a:r>
            <a:rPr lang="en-US" sz="1000" b="0" dirty="0" smtClean="0">
              <a:solidFill>
                <a:schemeClr val="bg1"/>
              </a:solidFill>
            </a:rPr>
            <a:t>medication</a:t>
          </a:r>
          <a:endParaRPr lang="en-US" sz="2000" dirty="0"/>
        </a:p>
      </dgm:t>
    </dgm:pt>
    <dgm:pt modelId="{DA390EA4-60BE-4077-8317-41086587F4E2}" type="parTrans" cxnId="{D6C42874-63C9-4E0E-821B-D9A4E6D142CC}">
      <dgm:prSet/>
      <dgm:spPr/>
      <dgm:t>
        <a:bodyPr/>
        <a:lstStyle/>
        <a:p>
          <a:endParaRPr lang="en-US"/>
        </a:p>
      </dgm:t>
    </dgm:pt>
    <dgm:pt modelId="{27782B48-AC4E-498B-957B-A686C1C47A17}" type="sibTrans" cxnId="{D6C42874-63C9-4E0E-821B-D9A4E6D142CC}">
      <dgm:prSet/>
      <dgm:spPr/>
      <dgm:t>
        <a:bodyPr/>
        <a:lstStyle/>
        <a:p>
          <a:endParaRPr lang="en-US"/>
        </a:p>
      </dgm:t>
    </dgm:pt>
    <dgm:pt modelId="{C1C0E8E3-7517-4A4F-B619-D4F819BDFA5E}">
      <dgm:prSet phldrT="[Text]" custT="1"/>
      <dgm:spPr>
        <a:solidFill>
          <a:srgbClr val="92D050"/>
        </a:solidFill>
        <a:ln>
          <a:solidFill>
            <a:srgbClr val="FFFF00"/>
          </a:solidFill>
        </a:ln>
      </dgm:spPr>
      <dgm:t>
        <a:bodyPr/>
        <a:lstStyle/>
        <a:p>
          <a:r>
            <a:rPr lang="en-US" sz="1000" dirty="0" smtClean="0"/>
            <a:t>Quadrant 2</a:t>
          </a:r>
        </a:p>
        <a:p>
          <a:r>
            <a:rPr lang="en-US" sz="1000" dirty="0" smtClean="0">
              <a:solidFill>
                <a:schemeClr val="bg1"/>
              </a:solidFill>
            </a:rPr>
            <a:t>View of learner as having some disorder.</a:t>
          </a:r>
        </a:p>
        <a:p>
          <a:r>
            <a:rPr lang="en-US" sz="1000" b="1" dirty="0" smtClean="0">
              <a:solidFill>
                <a:schemeClr val="bg1"/>
              </a:solidFill>
            </a:rPr>
            <a:t>Problem-</a:t>
          </a:r>
          <a:r>
            <a:rPr lang="en-US" sz="1000" b="0" dirty="0" smtClean="0">
              <a:solidFill>
                <a:schemeClr val="bg1"/>
              </a:solidFill>
            </a:rPr>
            <a:t>s/he has a behaviour problem which is making them inattentive/impulsive etc</a:t>
          </a:r>
        </a:p>
        <a:p>
          <a:r>
            <a:rPr lang="en-US" sz="1000" b="1" dirty="0" smtClean="0">
              <a:solidFill>
                <a:schemeClr val="bg1"/>
              </a:solidFill>
            </a:rPr>
            <a:t>Solution-</a:t>
          </a:r>
          <a:r>
            <a:rPr lang="en-US" sz="1000" b="0" dirty="0" smtClean="0">
              <a:solidFill>
                <a:schemeClr val="bg1"/>
              </a:solidFill>
            </a:rPr>
            <a:t>the learner must change behaviour through behavior modification –star charts etc</a:t>
          </a:r>
          <a:endParaRPr lang="en-US" sz="2000" dirty="0"/>
        </a:p>
      </dgm:t>
    </dgm:pt>
    <dgm:pt modelId="{8FA5FF29-7201-4512-97BA-CCAA53A49525}" type="parTrans" cxnId="{F65AAB91-48B0-4DE0-9ADF-4AD7F5C4ACEF}">
      <dgm:prSet/>
      <dgm:spPr/>
      <dgm:t>
        <a:bodyPr/>
        <a:lstStyle/>
        <a:p>
          <a:endParaRPr lang="en-US"/>
        </a:p>
      </dgm:t>
    </dgm:pt>
    <dgm:pt modelId="{A54C7303-DB87-416B-969A-F76CFCB563EA}" type="sibTrans" cxnId="{F65AAB91-48B0-4DE0-9ADF-4AD7F5C4ACEF}">
      <dgm:prSet/>
      <dgm:spPr/>
      <dgm:t>
        <a:bodyPr/>
        <a:lstStyle/>
        <a:p>
          <a:endParaRPr lang="en-US"/>
        </a:p>
      </dgm:t>
    </dgm:pt>
    <dgm:pt modelId="{06AEB24C-190F-4B6F-A3F4-6E5F12697CAF}" type="pres">
      <dgm:prSet presAssocID="{375C2D38-3B7E-42AD-A59F-DE1DDE98604D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7E007B-522E-4E9E-A301-E200A69BD349}" type="pres">
      <dgm:prSet presAssocID="{375C2D38-3B7E-42AD-A59F-DE1DDE98604D}" presName="axisShape" presStyleLbl="bgShp" presStyleIdx="0" presStyleCnt="1"/>
      <dgm:spPr/>
    </dgm:pt>
    <dgm:pt modelId="{11B4EEDD-BDBE-4FEC-B698-2A2AB015615F}" type="pres">
      <dgm:prSet presAssocID="{375C2D38-3B7E-42AD-A59F-DE1DDE98604D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C0B56-2197-4D2A-B53E-C12A85CD3F0B}" type="pres">
      <dgm:prSet presAssocID="{375C2D38-3B7E-42AD-A59F-DE1DDE98604D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155C7D-8457-4417-AF5B-67660E38833D}" type="pres">
      <dgm:prSet presAssocID="{375C2D38-3B7E-42AD-A59F-DE1DDE98604D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CBBCED-C6C0-433B-9B5B-7934082DABAF}" type="pres">
      <dgm:prSet presAssocID="{375C2D38-3B7E-42AD-A59F-DE1DDE98604D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30E096-D033-4C93-9AF2-B31A024239C4}" srcId="{375C2D38-3B7E-42AD-A59F-DE1DDE98604D}" destId="{CB646022-EFA9-40D2-A50E-7D98FAE33305}" srcOrd="0" destOrd="0" parTransId="{316CAC30-D5CE-42F0-8B31-318C1C15B33A}" sibTransId="{DD52333B-347C-4CC6-8810-1B699BFFBD5A}"/>
    <dgm:cxn modelId="{80190009-BB57-4C94-930C-DF8DB15C6B21}" type="presOf" srcId="{C1C0E8E3-7517-4A4F-B619-D4F819BDFA5E}" destId="{EACBBCED-C6C0-433B-9B5B-7934082DABAF}" srcOrd="0" destOrd="0" presId="urn:microsoft.com/office/officeart/2005/8/layout/matrix2"/>
    <dgm:cxn modelId="{0995EBD0-6D3D-429E-84BB-9DFC53F4AC0D}" type="presOf" srcId="{78B8BB5E-6FA6-4D5C-8D90-4F5630D66E75}" destId="{D01C0B56-2197-4D2A-B53E-C12A85CD3F0B}" srcOrd="0" destOrd="0" presId="urn:microsoft.com/office/officeart/2005/8/layout/matrix2"/>
    <dgm:cxn modelId="{D6C42874-63C9-4E0E-821B-D9A4E6D142CC}" srcId="{375C2D38-3B7E-42AD-A59F-DE1DDE98604D}" destId="{4B3DDA1F-BEDE-41B4-8132-007F051F45D8}" srcOrd="2" destOrd="0" parTransId="{DA390EA4-60BE-4077-8317-41086587F4E2}" sibTransId="{27782B48-AC4E-498B-957B-A686C1C47A17}"/>
    <dgm:cxn modelId="{24D525BF-E494-444C-8A61-8626D27B6120}" type="presOf" srcId="{375C2D38-3B7E-42AD-A59F-DE1DDE98604D}" destId="{06AEB24C-190F-4B6F-A3F4-6E5F12697CAF}" srcOrd="0" destOrd="0" presId="urn:microsoft.com/office/officeart/2005/8/layout/matrix2"/>
    <dgm:cxn modelId="{A146685E-03E0-4BCA-A049-3DB82383DAC7}" type="presOf" srcId="{4B3DDA1F-BEDE-41B4-8132-007F051F45D8}" destId="{1B155C7D-8457-4417-AF5B-67660E38833D}" srcOrd="0" destOrd="0" presId="urn:microsoft.com/office/officeart/2005/8/layout/matrix2"/>
    <dgm:cxn modelId="{F65AAB91-48B0-4DE0-9ADF-4AD7F5C4ACEF}" srcId="{375C2D38-3B7E-42AD-A59F-DE1DDE98604D}" destId="{C1C0E8E3-7517-4A4F-B619-D4F819BDFA5E}" srcOrd="3" destOrd="0" parTransId="{8FA5FF29-7201-4512-97BA-CCAA53A49525}" sibTransId="{A54C7303-DB87-416B-969A-F76CFCB563EA}"/>
    <dgm:cxn modelId="{4CDEB8FE-C48C-4F1B-8CD8-3B518977FC2E}" srcId="{375C2D38-3B7E-42AD-A59F-DE1DDE98604D}" destId="{78B8BB5E-6FA6-4D5C-8D90-4F5630D66E75}" srcOrd="1" destOrd="0" parTransId="{5EF00C47-D333-4C56-8B37-4CC46AA9C0B7}" sibTransId="{BAEB7CEB-5084-4BB5-9AF6-8EB2DDB8F6E0}"/>
    <dgm:cxn modelId="{8AE98D77-9F59-4BE4-AB64-BDDDA555F0E9}" type="presOf" srcId="{CB646022-EFA9-40D2-A50E-7D98FAE33305}" destId="{11B4EEDD-BDBE-4FEC-B698-2A2AB015615F}" srcOrd="0" destOrd="0" presId="urn:microsoft.com/office/officeart/2005/8/layout/matrix2"/>
    <dgm:cxn modelId="{1F01C70C-38F1-46F0-9CC0-5C8D69DF5C46}" type="presParOf" srcId="{06AEB24C-190F-4B6F-A3F4-6E5F12697CAF}" destId="{DA7E007B-522E-4E9E-A301-E200A69BD349}" srcOrd="0" destOrd="0" presId="urn:microsoft.com/office/officeart/2005/8/layout/matrix2"/>
    <dgm:cxn modelId="{003400BC-C9BF-4597-BF59-C2D6D09F9D69}" type="presParOf" srcId="{06AEB24C-190F-4B6F-A3F4-6E5F12697CAF}" destId="{11B4EEDD-BDBE-4FEC-B698-2A2AB015615F}" srcOrd="1" destOrd="0" presId="urn:microsoft.com/office/officeart/2005/8/layout/matrix2"/>
    <dgm:cxn modelId="{31DE5E1B-B9F9-4501-8865-DC0D9603DA8B}" type="presParOf" srcId="{06AEB24C-190F-4B6F-A3F4-6E5F12697CAF}" destId="{D01C0B56-2197-4D2A-B53E-C12A85CD3F0B}" srcOrd="2" destOrd="0" presId="urn:microsoft.com/office/officeart/2005/8/layout/matrix2"/>
    <dgm:cxn modelId="{C033AB79-6E34-4F64-884A-CF0F172CB069}" type="presParOf" srcId="{06AEB24C-190F-4B6F-A3F4-6E5F12697CAF}" destId="{1B155C7D-8457-4417-AF5B-67660E38833D}" srcOrd="3" destOrd="0" presId="urn:microsoft.com/office/officeart/2005/8/layout/matrix2"/>
    <dgm:cxn modelId="{2A8AB37C-E2EB-44B6-9CDC-8C4837672D46}" type="presParOf" srcId="{06AEB24C-190F-4B6F-A3F4-6E5F12697CAF}" destId="{EACBBCED-C6C0-433B-9B5B-7934082DABAF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E007B-522E-4E9E-A301-E200A69BD349}">
      <dsp:nvSpPr>
        <dsp:cNvPr id="0" name=""/>
        <dsp:cNvSpPr/>
      </dsp:nvSpPr>
      <dsp:spPr>
        <a:xfrm>
          <a:off x="1760537" y="0"/>
          <a:ext cx="4708525" cy="470852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B4EEDD-BDBE-4FEC-B698-2A2AB015615F}">
      <dsp:nvSpPr>
        <dsp:cNvPr id="0" name=""/>
        <dsp:cNvSpPr/>
      </dsp:nvSpPr>
      <dsp:spPr>
        <a:xfrm>
          <a:off x="2066591" y="306054"/>
          <a:ext cx="1883410" cy="18834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Quadrant 3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Piaget/Sternberg/Gardner (cognitive)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Maslow- (humanistic)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>
              <a:solidFill>
                <a:schemeClr val="bg1"/>
              </a:solidFill>
            </a:rPr>
            <a:t>Glasser</a:t>
          </a:r>
          <a:r>
            <a:rPr lang="en-US" sz="1000" kern="1200" dirty="0" smtClean="0">
              <a:solidFill>
                <a:schemeClr val="bg1"/>
              </a:solidFill>
            </a:rPr>
            <a:t> -(constructivist)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Sees the learner as constructing meaning through interactions with the environment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2158531" y="397994"/>
        <a:ext cx="1699530" cy="1699530"/>
      </dsp:txXfrm>
    </dsp:sp>
    <dsp:sp modelId="{D01C0B56-2197-4D2A-B53E-C12A85CD3F0B}">
      <dsp:nvSpPr>
        <dsp:cNvPr id="0" name=""/>
        <dsp:cNvSpPr/>
      </dsp:nvSpPr>
      <dsp:spPr>
        <a:xfrm>
          <a:off x="4279598" y="306054"/>
          <a:ext cx="1883410" cy="18834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Quadrant 1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>
              <a:solidFill>
                <a:schemeClr val="bg1"/>
              </a:solidFill>
            </a:rPr>
            <a:t>Vygotsky</a:t>
          </a:r>
          <a:r>
            <a:rPr lang="en-US" sz="1000" kern="1200" dirty="0" smtClean="0">
              <a:solidFill>
                <a:schemeClr val="bg1"/>
              </a:solidFill>
            </a:rPr>
            <a:t> /</a:t>
          </a:r>
          <a:r>
            <a:rPr lang="en-US" sz="1000" kern="1200" dirty="0" err="1" smtClean="0">
              <a:solidFill>
                <a:schemeClr val="bg1"/>
              </a:solidFill>
            </a:rPr>
            <a:t>Brofenbrenner</a:t>
          </a:r>
          <a:r>
            <a:rPr lang="en-US" sz="1000" kern="1200" dirty="0" smtClean="0">
              <a:solidFill>
                <a:schemeClr val="bg1"/>
              </a:solidFill>
            </a:rPr>
            <a:t> (ecological</a:t>
          </a:r>
          <a:r>
            <a:rPr lang="en-US" sz="1200" kern="1200" dirty="0" smtClean="0">
              <a:solidFill>
                <a:schemeClr val="bg1"/>
              </a:solidFill>
            </a:rPr>
            <a:t>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tx1"/>
              </a:solidFill>
            </a:rPr>
            <a:t>Sees the learner and the environment having a dual part to play in the construction of new learning</a:t>
          </a:r>
          <a:r>
            <a:rPr lang="en-US" sz="1200" kern="1200" dirty="0" smtClean="0">
              <a:solidFill>
                <a:schemeClr val="bg1"/>
              </a:solidFill>
            </a:rPr>
            <a:t>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4371538" y="397994"/>
        <a:ext cx="1699530" cy="1699530"/>
      </dsp:txXfrm>
    </dsp:sp>
    <dsp:sp modelId="{1B155C7D-8457-4417-AF5B-67660E38833D}">
      <dsp:nvSpPr>
        <dsp:cNvPr id="0" name=""/>
        <dsp:cNvSpPr/>
      </dsp:nvSpPr>
      <dsp:spPr>
        <a:xfrm>
          <a:off x="2066591" y="2519060"/>
          <a:ext cx="1883410" cy="18834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Quadrant 4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>
              <a:solidFill>
                <a:schemeClr val="bg1"/>
              </a:solidFill>
            </a:rPr>
            <a:t>Gessell</a:t>
          </a:r>
          <a:r>
            <a:rPr lang="en-US" sz="1000" kern="1200" dirty="0" smtClean="0">
              <a:solidFill>
                <a:schemeClr val="bg1"/>
              </a:solidFill>
            </a:rPr>
            <a:t> (medical)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Learner goes through a predetermined set of development and learning stages based upon a </a:t>
          </a:r>
          <a:r>
            <a:rPr lang="en-US" sz="1000" kern="1200" dirty="0" err="1" smtClean="0">
              <a:solidFill>
                <a:schemeClr val="bg1"/>
              </a:solidFill>
            </a:rPr>
            <a:t>heriditary</a:t>
          </a:r>
          <a:r>
            <a:rPr lang="en-US" sz="1000" kern="1200" dirty="0" smtClean="0">
              <a:solidFill>
                <a:schemeClr val="bg1"/>
              </a:solidFill>
            </a:rPr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158531" y="2611000"/>
        <a:ext cx="1699530" cy="1699530"/>
      </dsp:txXfrm>
    </dsp:sp>
    <dsp:sp modelId="{EACBBCED-C6C0-433B-9B5B-7934082DABAF}">
      <dsp:nvSpPr>
        <dsp:cNvPr id="0" name=""/>
        <dsp:cNvSpPr/>
      </dsp:nvSpPr>
      <dsp:spPr>
        <a:xfrm>
          <a:off x="4279598" y="2519060"/>
          <a:ext cx="1883410" cy="18834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Quadrant 2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>
              <a:solidFill>
                <a:schemeClr val="bg1"/>
              </a:solidFill>
            </a:rPr>
            <a:t>Frued</a:t>
          </a:r>
          <a:r>
            <a:rPr lang="en-US" sz="1000" kern="1200" dirty="0" smtClean="0">
              <a:solidFill>
                <a:schemeClr val="bg1"/>
              </a:solidFill>
            </a:rPr>
            <a:t> /Piaget(Developmental)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tx1"/>
              </a:solidFill>
            </a:rPr>
            <a:t>Learner reacts to a controlling environment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Pavlov/Skinner (Behavioural)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tx1"/>
              </a:solidFill>
            </a:rPr>
            <a:t>Learner responds to conditioning or stimuli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4371538" y="2611000"/>
        <a:ext cx="1699530" cy="16995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E007B-522E-4E9E-A301-E200A69BD349}">
      <dsp:nvSpPr>
        <dsp:cNvPr id="0" name=""/>
        <dsp:cNvSpPr/>
      </dsp:nvSpPr>
      <dsp:spPr>
        <a:xfrm>
          <a:off x="1760537" y="0"/>
          <a:ext cx="4708525" cy="470852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B4EEDD-BDBE-4FEC-B698-2A2AB015615F}">
      <dsp:nvSpPr>
        <dsp:cNvPr id="0" name=""/>
        <dsp:cNvSpPr/>
      </dsp:nvSpPr>
      <dsp:spPr>
        <a:xfrm>
          <a:off x="2066591" y="306054"/>
          <a:ext cx="1883410" cy="18834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Quadrant 3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View of the learner as having a particular disability in relation to the expectations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bg1"/>
              </a:solidFill>
            </a:rPr>
            <a:t>Problem- </a:t>
          </a:r>
          <a:r>
            <a:rPr lang="en-US" sz="1000" b="0" kern="1200" dirty="0" smtClean="0">
              <a:solidFill>
                <a:schemeClr val="bg1"/>
              </a:solidFill>
            </a:rPr>
            <a:t>s/he is </a:t>
          </a:r>
          <a:r>
            <a:rPr lang="en-US" sz="1000" b="0" u="sng" kern="1200" dirty="0" smtClean="0">
              <a:solidFill>
                <a:schemeClr val="bg1"/>
              </a:solidFill>
            </a:rPr>
            <a:t>choosing</a:t>
          </a:r>
          <a:r>
            <a:rPr lang="en-US" sz="1000" b="0" kern="1200" dirty="0" smtClean="0">
              <a:solidFill>
                <a:schemeClr val="bg1"/>
              </a:solidFill>
            </a:rPr>
            <a:t> to behave inattentively/impulsively etc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bg1"/>
              </a:solidFill>
            </a:rPr>
            <a:t>Solution- </a:t>
          </a:r>
          <a:r>
            <a:rPr lang="en-US" sz="1000" b="0" kern="1200" dirty="0" smtClean="0">
              <a:solidFill>
                <a:schemeClr val="bg1"/>
              </a:solidFill>
            </a:rPr>
            <a:t>s/he must change behaviour through self-monitoring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b="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2158531" y="397994"/>
        <a:ext cx="1699530" cy="1699530"/>
      </dsp:txXfrm>
    </dsp:sp>
    <dsp:sp modelId="{D01C0B56-2197-4D2A-B53E-C12A85CD3F0B}">
      <dsp:nvSpPr>
        <dsp:cNvPr id="0" name=""/>
        <dsp:cNvSpPr/>
      </dsp:nvSpPr>
      <dsp:spPr>
        <a:xfrm>
          <a:off x="4279598" y="306054"/>
          <a:ext cx="1883410" cy="18834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Quadrant 1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View of learner as having difficulty in relation to specific tasks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bg1"/>
              </a:solidFill>
            </a:rPr>
            <a:t>Problem-</a:t>
          </a:r>
          <a:r>
            <a:rPr lang="en-US" sz="1000" b="0" kern="1200" dirty="0" smtClean="0">
              <a:solidFill>
                <a:schemeClr val="bg1"/>
              </a:solidFill>
            </a:rPr>
            <a:t>interactions with the environment are overactive, inattentive/impulsive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bg1"/>
              </a:solidFill>
            </a:rPr>
            <a:t>Solution-</a:t>
          </a:r>
          <a:r>
            <a:rPr lang="en-US" sz="1000" b="0" kern="1200" dirty="0" smtClean="0">
              <a:solidFill>
                <a:schemeClr val="bg1"/>
              </a:solidFill>
            </a:rPr>
            <a:t>the dynamic between learner and environment must be modified.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solidFill>
              <a:schemeClr val="bg1"/>
            </a:solidFill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4371538" y="397994"/>
        <a:ext cx="1699530" cy="1699530"/>
      </dsp:txXfrm>
    </dsp:sp>
    <dsp:sp modelId="{1B155C7D-8457-4417-AF5B-67660E38833D}">
      <dsp:nvSpPr>
        <dsp:cNvPr id="0" name=""/>
        <dsp:cNvSpPr/>
      </dsp:nvSpPr>
      <dsp:spPr>
        <a:xfrm>
          <a:off x="2066591" y="2519060"/>
          <a:ext cx="1883410" cy="18834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Quadrant 4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View of learner as having some disorder which is genetic.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bg1"/>
              </a:solidFill>
            </a:rPr>
            <a:t>Problem- </a:t>
          </a:r>
          <a:r>
            <a:rPr lang="en-US" sz="1000" b="0" kern="1200" dirty="0" smtClean="0">
              <a:solidFill>
                <a:schemeClr val="bg1"/>
              </a:solidFill>
            </a:rPr>
            <a:t>S/he has ADHD which makes him inattentive/impulsive etc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bg1"/>
              </a:solidFill>
            </a:rPr>
            <a:t>Solution- </a:t>
          </a:r>
          <a:r>
            <a:rPr lang="en-US" sz="1000" b="0" kern="1200" dirty="0" smtClean="0">
              <a:solidFill>
                <a:schemeClr val="bg1"/>
              </a:solidFill>
            </a:rPr>
            <a:t>medication</a:t>
          </a:r>
          <a:endParaRPr lang="en-US" sz="2000" kern="1200" dirty="0"/>
        </a:p>
      </dsp:txBody>
      <dsp:txXfrm>
        <a:off x="2158531" y="2611000"/>
        <a:ext cx="1699530" cy="1699530"/>
      </dsp:txXfrm>
    </dsp:sp>
    <dsp:sp modelId="{EACBBCED-C6C0-433B-9B5B-7934082DABAF}">
      <dsp:nvSpPr>
        <dsp:cNvPr id="0" name=""/>
        <dsp:cNvSpPr/>
      </dsp:nvSpPr>
      <dsp:spPr>
        <a:xfrm>
          <a:off x="4279598" y="2519060"/>
          <a:ext cx="1883410" cy="1883410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Quadrant 2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View of learner as having some disorder.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bg1"/>
              </a:solidFill>
            </a:rPr>
            <a:t>Problem-</a:t>
          </a:r>
          <a:r>
            <a:rPr lang="en-US" sz="1000" b="0" kern="1200" dirty="0" smtClean="0">
              <a:solidFill>
                <a:schemeClr val="bg1"/>
              </a:solidFill>
            </a:rPr>
            <a:t>s/he has a behaviour problem which is making them inattentive/impulsive etc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bg1"/>
              </a:solidFill>
            </a:rPr>
            <a:t>Solution-</a:t>
          </a:r>
          <a:r>
            <a:rPr lang="en-US" sz="1000" b="0" kern="1200" dirty="0" smtClean="0">
              <a:solidFill>
                <a:schemeClr val="bg1"/>
              </a:solidFill>
            </a:rPr>
            <a:t>the learner must change behaviour through behavior modification –star charts etc</a:t>
          </a:r>
          <a:endParaRPr lang="en-US" sz="2000" kern="1200" dirty="0"/>
        </a:p>
      </dsp:txBody>
      <dsp:txXfrm>
        <a:off x="4371538" y="2611000"/>
        <a:ext cx="1699530" cy="16995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EC56C-FEA3-4D02-97C6-BC5333F13479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84A67-9FCC-4F4F-81C9-E0B02A0904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45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84A67-9FCC-4F4F-81C9-E0B02A0904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65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84A67-9FCC-4F4F-81C9-E0B02A0904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684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84A67-9FCC-4F4F-81C9-E0B02A0904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210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84A67-9FCC-4F4F-81C9-E0B02A0904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27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PB4L is taken from this quadrant. It is based upon the work of Skinner</a:t>
            </a:r>
            <a:r>
              <a:rPr lang="en-US" baseline="0" dirty="0" smtClean="0"/>
              <a:t> who as you know worked on operant conditioning- operating on the environment to change the outcomes. </a:t>
            </a:r>
          </a:p>
          <a:p>
            <a:r>
              <a:rPr lang="en-US" baseline="0" dirty="0" smtClean="0"/>
              <a:t>Based upon ABA _applied behaviour analysis </a:t>
            </a:r>
          </a:p>
          <a:p>
            <a:r>
              <a:rPr lang="en-US" baseline="0" dirty="0" smtClean="0"/>
              <a:t>We are going to have to come up with rules that are consistent across the school- this may mean a shift in how we view behaviour and how we will treat it. </a:t>
            </a:r>
          </a:p>
          <a:p>
            <a:r>
              <a:rPr lang="en-US" baseline="0" dirty="0" smtClean="0"/>
              <a:t>Need to be mindful that this programme comes from the behavioural model which is based upon reinforcement of a set of rules- how will this sit with you/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84A67-9FCC-4F4F-81C9-E0B02A09049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210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3AA9F5-DD0F-40A0-A682-320094CDD848}" type="datetimeFigureOut">
              <a:rPr lang="en-US" smtClean="0"/>
              <a:t>8/5/2011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9BAC40-CE9A-4D4B-B76E-51A6D753754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b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Staff Meeting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PB4L</a:t>
            </a:r>
          </a:p>
          <a:p>
            <a:r>
              <a:rPr lang="en-US" dirty="0" smtClean="0"/>
              <a:t>Where do we Start?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7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PB4L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97" y="1600200"/>
            <a:ext cx="4642605" cy="4708525"/>
          </a:xfrm>
        </p:spPr>
      </p:pic>
    </p:spTree>
    <p:extLst>
      <p:ext uri="{BB962C8B-B14F-4D97-AF65-F5344CB8AC3E}">
        <p14:creationId xmlns:p14="http://schemas.microsoft.com/office/powerpoint/2010/main" val="207232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does our current thinking lie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7549972"/>
              </p:ext>
            </p:extLst>
          </p:nvPr>
        </p:nvGraphicFramePr>
        <p:xfrm>
          <a:off x="451181" y="1445066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67000" y="3799329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Environment passive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3799329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Environment active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5400000">
            <a:off x="3765881" y="4928801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Learner  passive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5400000">
            <a:off x="3765881" y="4928802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Learner  passive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3765881" y="2642801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Learner  active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2081" y="6189367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Matrix for </a:t>
            </a:r>
            <a:r>
              <a:rPr lang="en-US" b="1" dirty="0" err="1" smtClean="0">
                <a:solidFill>
                  <a:schemeClr val="bg1"/>
                </a:solidFill>
              </a:rPr>
              <a:t>conceptualising</a:t>
            </a:r>
            <a:r>
              <a:rPr lang="en-US" b="1" dirty="0" smtClean="0">
                <a:solidFill>
                  <a:schemeClr val="bg1"/>
                </a:solidFill>
              </a:rPr>
              <a:t> the relationship of the learner and the environment within specific contexts.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sz="1400" dirty="0" smtClean="0">
                <a:solidFill>
                  <a:schemeClr val="bg1"/>
                </a:solidFill>
              </a:rPr>
              <a:t>Dent-Read and </a:t>
            </a:r>
            <a:r>
              <a:rPr lang="en-US" sz="1400" dirty="0" err="1" smtClean="0">
                <a:solidFill>
                  <a:schemeClr val="bg1"/>
                </a:solidFill>
              </a:rPr>
              <a:t>Zuckow</a:t>
            </a:r>
            <a:r>
              <a:rPr lang="en-US" sz="1400" dirty="0" smtClean="0">
                <a:solidFill>
                  <a:schemeClr val="bg1"/>
                </a:solidFill>
              </a:rPr>
              <a:t> –</a:t>
            </a:r>
            <a:r>
              <a:rPr lang="en-US" sz="1400" dirty="0" err="1">
                <a:solidFill>
                  <a:schemeClr val="bg1"/>
                </a:solidFill>
              </a:rPr>
              <a:t>G</a:t>
            </a:r>
            <a:r>
              <a:rPr lang="en-US" sz="1400" dirty="0" err="1" smtClean="0">
                <a:solidFill>
                  <a:schemeClr val="bg1"/>
                </a:solidFill>
              </a:rPr>
              <a:t>oldring</a:t>
            </a:r>
            <a:r>
              <a:rPr lang="en-US" sz="1400" dirty="0" smtClean="0">
                <a:solidFill>
                  <a:schemeClr val="bg1"/>
                </a:solidFill>
              </a:rPr>
              <a:t> (1997)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72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255" y="2057400"/>
            <a:ext cx="6253655" cy="3886200"/>
          </a:xfrm>
        </p:spPr>
      </p:pic>
    </p:spTree>
    <p:extLst>
      <p:ext uri="{BB962C8B-B14F-4D97-AF65-F5344CB8AC3E}">
        <p14:creationId xmlns:p14="http://schemas.microsoft.com/office/powerpoint/2010/main" val="7641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what does this mean for me?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4981910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67000" y="3799329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Environment passive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3799329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Environment active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5400000">
            <a:off x="3765881" y="4928801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Learner  passive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5400000">
            <a:off x="3765881" y="4928802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Learner  passive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3765881" y="2642801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Learner  active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2081" y="6723965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Individual difference </a:t>
            </a:r>
            <a:r>
              <a:rPr lang="en-US" b="1" dirty="0" err="1" smtClean="0">
                <a:solidFill>
                  <a:schemeClr val="bg1"/>
                </a:solidFill>
              </a:rPr>
              <a:t>conceptualised</a:t>
            </a:r>
            <a:r>
              <a:rPr lang="en-US" b="1" dirty="0" smtClean="0">
                <a:solidFill>
                  <a:schemeClr val="bg1"/>
                </a:solidFill>
              </a:rPr>
              <a:t> within the matrix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47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lasbergen.com/wp-content/gallery/rules-and-policy/thumbs/thumbs_edu4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609600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21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1621</TotalTime>
  <Words>397</Words>
  <Application>Microsoft Office PowerPoint</Application>
  <PresentationFormat>On-screen Show (4:3)</PresentationFormat>
  <Paragraphs>78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Staff Meeting #1</vt:lpstr>
      <vt:lpstr>What is PB4L</vt:lpstr>
      <vt:lpstr>Where does our current thinking lie</vt:lpstr>
      <vt:lpstr>PowerPoint Presentation</vt:lpstr>
      <vt:lpstr>So what does this mean for me?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Staff Meeting #1</dc:title>
  <dc:creator>Janeve Green</dc:creator>
  <cp:lastModifiedBy>Janeve Green</cp:lastModifiedBy>
  <cp:revision>27</cp:revision>
  <dcterms:created xsi:type="dcterms:W3CDTF">2011-07-30T02:39:48Z</dcterms:created>
  <dcterms:modified xsi:type="dcterms:W3CDTF">2011-08-05T01:41:03Z</dcterms:modified>
</cp:coreProperties>
</file>